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Gagalin" charset="1" panose="00000500000000000000"/>
      <p:regular r:id="rId32"/>
    </p:embeddedFont>
    <p:embeddedFont>
      <p:font typeface="Arimo Bold" charset="1" panose="020B0704020202020204"/>
      <p:regular r:id="rId33"/>
    </p:embeddedFont>
    <p:embeddedFont>
      <p:font typeface="DM Sans" charset="1" panose="00000000000000000000"/>
      <p:regular r:id="rId34"/>
    </p:embeddedFont>
    <p:embeddedFont>
      <p:font typeface="Canva Sans" charset="1" panose="020B05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17" r="0" b="-699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9300" y="2517752"/>
            <a:ext cx="13729401" cy="5251496"/>
          </a:xfrm>
          <a:custGeom>
            <a:avLst/>
            <a:gdLst/>
            <a:ahLst/>
            <a:cxnLst/>
            <a:rect r="r" b="b" t="t" l="l"/>
            <a:pathLst>
              <a:path h="5251496" w="13729401">
                <a:moveTo>
                  <a:pt x="0" y="0"/>
                </a:moveTo>
                <a:lnTo>
                  <a:pt x="13729400" y="0"/>
                </a:lnTo>
                <a:lnTo>
                  <a:pt x="13729400" y="5251496"/>
                </a:lnTo>
                <a:lnTo>
                  <a:pt x="0" y="5251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5829" y="6451383"/>
            <a:ext cx="2065742" cy="1946962"/>
          </a:xfrm>
          <a:custGeom>
            <a:avLst/>
            <a:gdLst/>
            <a:ahLst/>
            <a:cxnLst/>
            <a:rect r="r" b="b" t="t" l="l"/>
            <a:pathLst>
              <a:path h="1946962" w="2065742">
                <a:moveTo>
                  <a:pt x="0" y="0"/>
                </a:moveTo>
                <a:lnTo>
                  <a:pt x="2065742" y="0"/>
                </a:lnTo>
                <a:lnTo>
                  <a:pt x="2065742" y="1946961"/>
                </a:lnTo>
                <a:lnTo>
                  <a:pt x="0" y="194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00397">
            <a:off x="1904384" y="1719884"/>
            <a:ext cx="2065742" cy="1946962"/>
          </a:xfrm>
          <a:custGeom>
            <a:avLst/>
            <a:gdLst/>
            <a:ahLst/>
            <a:cxnLst/>
            <a:rect r="r" b="b" t="t" l="l"/>
            <a:pathLst>
              <a:path h="1946962" w="2065742">
                <a:moveTo>
                  <a:pt x="0" y="0"/>
                </a:moveTo>
                <a:lnTo>
                  <a:pt x="2065742" y="0"/>
                </a:lnTo>
                <a:lnTo>
                  <a:pt x="2065742" y="1946962"/>
                </a:lnTo>
                <a:lnTo>
                  <a:pt x="0" y="194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006" y="8124285"/>
            <a:ext cx="1693714" cy="1893380"/>
          </a:xfrm>
          <a:custGeom>
            <a:avLst/>
            <a:gdLst/>
            <a:ahLst/>
            <a:cxnLst/>
            <a:rect r="r" b="b" t="t" l="l"/>
            <a:pathLst>
              <a:path h="1893380" w="1693714">
                <a:moveTo>
                  <a:pt x="0" y="0"/>
                </a:moveTo>
                <a:lnTo>
                  <a:pt x="1693715" y="0"/>
                </a:lnTo>
                <a:lnTo>
                  <a:pt x="1693715" y="1893380"/>
                </a:lnTo>
                <a:lnTo>
                  <a:pt x="0" y="1893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8700" y="591445"/>
            <a:ext cx="1549466" cy="1732126"/>
          </a:xfrm>
          <a:custGeom>
            <a:avLst/>
            <a:gdLst/>
            <a:ahLst/>
            <a:cxnLst/>
            <a:rect r="r" b="b" t="t" l="l"/>
            <a:pathLst>
              <a:path h="1732126" w="1549466">
                <a:moveTo>
                  <a:pt x="0" y="0"/>
                </a:moveTo>
                <a:lnTo>
                  <a:pt x="1549466" y="0"/>
                </a:lnTo>
                <a:lnTo>
                  <a:pt x="1549466" y="1732126"/>
                </a:lnTo>
                <a:lnTo>
                  <a:pt x="0" y="1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24021" y="-172521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2" y="0"/>
                </a:lnTo>
                <a:lnTo>
                  <a:pt x="3489742" y="2690273"/>
                </a:lnTo>
                <a:lnTo>
                  <a:pt x="0" y="2690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44791" y="2899740"/>
            <a:ext cx="13004145" cy="432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1"/>
              </a:lnSpc>
            </a:pPr>
            <a:r>
              <a:rPr lang="en-US" sz="82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PhonePe Digital Payment trends analysis with sql and powerbi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9713" y="8225156"/>
            <a:ext cx="8888574" cy="658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441C57"/>
                </a:solidFill>
                <a:latin typeface="Arimo Bold"/>
                <a:ea typeface="Arimo Bold"/>
                <a:cs typeface="Arimo Bold"/>
                <a:sym typeface="Arimo Bold"/>
              </a:rPr>
              <a:t>Presented by Anshika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5648935" y="8124285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3489741" y="2690273"/>
                </a:moveTo>
                <a:lnTo>
                  <a:pt x="0" y="2690273"/>
                </a:lnTo>
                <a:lnTo>
                  <a:pt x="0" y="0"/>
                </a:lnTo>
                <a:lnTo>
                  <a:pt x="3489741" y="0"/>
                </a:lnTo>
                <a:lnTo>
                  <a:pt x="3489741" y="269027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469" y="3793075"/>
            <a:ext cx="15827111" cy="3459441"/>
          </a:xfrm>
          <a:custGeom>
            <a:avLst/>
            <a:gdLst/>
            <a:ahLst/>
            <a:cxnLst/>
            <a:rect r="r" b="b" t="t" l="l"/>
            <a:pathLst>
              <a:path h="3459441" w="15827111">
                <a:moveTo>
                  <a:pt x="0" y="0"/>
                </a:moveTo>
                <a:lnTo>
                  <a:pt x="15827111" y="0"/>
                </a:lnTo>
                <a:lnTo>
                  <a:pt x="15827111" y="3459441"/>
                </a:lnTo>
                <a:lnTo>
                  <a:pt x="0" y="3459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9" t="0" r="-84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84045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Districts in terms of highest no of registered users for 2022 year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0295" y="2523076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8017" y="1631949"/>
            <a:ext cx="9523289" cy="3909855"/>
          </a:xfrm>
          <a:custGeom>
            <a:avLst/>
            <a:gdLst/>
            <a:ahLst/>
            <a:cxnLst/>
            <a:rect r="r" b="b" t="t" l="l"/>
            <a:pathLst>
              <a:path h="3909855" w="9523289">
                <a:moveTo>
                  <a:pt x="0" y="0"/>
                </a:moveTo>
                <a:lnTo>
                  <a:pt x="9523289" y="0"/>
                </a:lnTo>
                <a:lnTo>
                  <a:pt x="9523289" y="3909855"/>
                </a:lnTo>
                <a:lnTo>
                  <a:pt x="0" y="3909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19305" y="942975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6757" y="6073420"/>
            <a:ext cx="37244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OBTAINED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6757" y="6970099"/>
            <a:ext cx="15394486" cy="194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Bengaluru Urban with 54.7 million registered users and Pune with 35.9 million users  are top districts among all districts of India in year 2022 especially.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0224" y="3067174"/>
            <a:ext cx="9713833" cy="2797177"/>
          </a:xfrm>
          <a:custGeom>
            <a:avLst/>
            <a:gdLst/>
            <a:ahLst/>
            <a:cxnLst/>
            <a:rect r="r" b="b" t="t" l="l"/>
            <a:pathLst>
              <a:path h="2797177" w="9713833">
                <a:moveTo>
                  <a:pt x="0" y="0"/>
                </a:moveTo>
                <a:lnTo>
                  <a:pt x="9713834" y="0"/>
                </a:lnTo>
                <a:lnTo>
                  <a:pt x="9713834" y="2797177"/>
                </a:lnTo>
                <a:lnTo>
                  <a:pt x="0" y="279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03346" y="3276724"/>
            <a:ext cx="4782574" cy="3736833"/>
          </a:xfrm>
          <a:custGeom>
            <a:avLst/>
            <a:gdLst/>
            <a:ahLst/>
            <a:cxnLst/>
            <a:rect r="r" b="b" t="t" l="l"/>
            <a:pathLst>
              <a:path h="3736833" w="4782574">
                <a:moveTo>
                  <a:pt x="0" y="0"/>
                </a:moveTo>
                <a:lnTo>
                  <a:pt x="4782574" y="0"/>
                </a:lnTo>
                <a:lnTo>
                  <a:pt x="4782574" y="3736833"/>
                </a:lnTo>
                <a:lnTo>
                  <a:pt x="0" y="373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064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User Adoption Analysis for each year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0224" y="2076575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76726" y="2378199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0224" y="7280257"/>
            <a:ext cx="13932752" cy="1889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The number of registered users has seen as remarkable growth from 29.28 million in 2018 to 1.61 billion in 2022,it highlights the rapid adoption of digital platforms and services.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0224" y="6324582"/>
            <a:ext cx="38768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OBTAINED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1188" y="3067174"/>
            <a:ext cx="12310492" cy="5288633"/>
          </a:xfrm>
          <a:custGeom>
            <a:avLst/>
            <a:gdLst/>
            <a:ahLst/>
            <a:cxnLst/>
            <a:rect r="r" b="b" t="t" l="l"/>
            <a:pathLst>
              <a:path h="5288633" w="12310492">
                <a:moveTo>
                  <a:pt x="0" y="0"/>
                </a:moveTo>
                <a:lnTo>
                  <a:pt x="12310491" y="0"/>
                </a:lnTo>
                <a:lnTo>
                  <a:pt x="12310491" y="5288632"/>
                </a:lnTo>
                <a:lnTo>
                  <a:pt x="0" y="5288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44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Quarterly analysis of app opens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0224" y="2076575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97941" y="2006064"/>
            <a:ext cx="7250790" cy="3805307"/>
          </a:xfrm>
          <a:custGeom>
            <a:avLst/>
            <a:gdLst/>
            <a:ahLst/>
            <a:cxnLst/>
            <a:rect r="r" b="b" t="t" l="l"/>
            <a:pathLst>
              <a:path h="3805307" w="7250790">
                <a:moveTo>
                  <a:pt x="0" y="0"/>
                </a:moveTo>
                <a:lnTo>
                  <a:pt x="7250789" y="0"/>
                </a:lnTo>
                <a:lnTo>
                  <a:pt x="7250789" y="3805307"/>
                </a:lnTo>
                <a:lnTo>
                  <a:pt x="0" y="3805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40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Quarterly analysis of app opens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10159" y="1920339"/>
            <a:ext cx="17511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0053" y="6335058"/>
            <a:ext cx="40292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obtained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1118" y="7162559"/>
            <a:ext cx="16144436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App usage has signiificantly grown from 0 app opens in year 2018 to 2.12 billion app opens in quater 4 (i.e oct-dec) 2022 , which represents huge increase in user engagement , which shows the growing reliance on digital platforms over the years.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09477" y="1630107"/>
            <a:ext cx="10813670" cy="2593850"/>
          </a:xfrm>
          <a:custGeom>
            <a:avLst/>
            <a:gdLst/>
            <a:ahLst/>
            <a:cxnLst/>
            <a:rect r="r" b="b" t="t" l="l"/>
            <a:pathLst>
              <a:path h="2593850" w="10813670">
                <a:moveTo>
                  <a:pt x="0" y="0"/>
                </a:moveTo>
                <a:lnTo>
                  <a:pt x="10813670" y="0"/>
                </a:lnTo>
                <a:lnTo>
                  <a:pt x="10813670" y="2593851"/>
                </a:lnTo>
                <a:lnTo>
                  <a:pt x="0" y="2593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9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4862" y="4540251"/>
            <a:ext cx="5757938" cy="2918942"/>
          </a:xfrm>
          <a:custGeom>
            <a:avLst/>
            <a:gdLst/>
            <a:ahLst/>
            <a:cxnLst/>
            <a:rect r="r" b="b" t="t" l="l"/>
            <a:pathLst>
              <a:path h="2918942" w="5757938">
                <a:moveTo>
                  <a:pt x="0" y="0"/>
                </a:moveTo>
                <a:lnTo>
                  <a:pt x="5757938" y="0"/>
                </a:lnTo>
                <a:lnTo>
                  <a:pt x="5757938" y="2918942"/>
                </a:lnTo>
                <a:lnTo>
                  <a:pt x="0" y="291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15250" y="4609185"/>
            <a:ext cx="6672359" cy="2781073"/>
          </a:xfrm>
          <a:custGeom>
            <a:avLst/>
            <a:gdLst/>
            <a:ahLst/>
            <a:cxnLst/>
            <a:rect r="r" b="b" t="t" l="l"/>
            <a:pathLst>
              <a:path h="2781073" w="6672359">
                <a:moveTo>
                  <a:pt x="0" y="0"/>
                </a:moveTo>
                <a:lnTo>
                  <a:pt x="6672359" y="0"/>
                </a:lnTo>
                <a:lnTo>
                  <a:pt x="6672359" y="2781073"/>
                </a:lnTo>
                <a:lnTo>
                  <a:pt x="0" y="2781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419" b="-847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4420" y="667385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regional analysis in terms of users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84830" y="1544382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1688" y="4454526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1776" y="7611593"/>
            <a:ext cx="398770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obtaiined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500" y="8472017"/>
            <a:ext cx="16940500" cy="114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Southern Region is leading,simply highlights the region’s strong adoption of digital platforms and services  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0791" y="2436894"/>
            <a:ext cx="14963642" cy="3423475"/>
          </a:xfrm>
          <a:custGeom>
            <a:avLst/>
            <a:gdLst/>
            <a:ahLst/>
            <a:cxnLst/>
            <a:rect r="r" b="b" t="t" l="l"/>
            <a:pathLst>
              <a:path h="3423475" w="14963642">
                <a:moveTo>
                  <a:pt x="0" y="0"/>
                </a:moveTo>
                <a:lnTo>
                  <a:pt x="14963642" y="0"/>
                </a:lnTo>
                <a:lnTo>
                  <a:pt x="14963642" y="3423475"/>
                </a:lnTo>
                <a:lnTo>
                  <a:pt x="0" y="342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3" r="-5232" b="-11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55545" y="6476330"/>
            <a:ext cx="9318126" cy="3349231"/>
          </a:xfrm>
          <a:custGeom>
            <a:avLst/>
            <a:gdLst/>
            <a:ahLst/>
            <a:cxnLst/>
            <a:rect r="r" b="b" t="t" l="l"/>
            <a:pathLst>
              <a:path h="3349231" w="9318126">
                <a:moveTo>
                  <a:pt x="0" y="0"/>
                </a:moveTo>
                <a:lnTo>
                  <a:pt x="9318126" y="0"/>
                </a:lnTo>
                <a:lnTo>
                  <a:pt x="9318126" y="3349230"/>
                </a:lnTo>
                <a:lnTo>
                  <a:pt x="0" y="3349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0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4420" y="667385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year on year growth in terms of registered users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84830" y="1544382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6915" y="6390605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4420" y="1245319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year on year growth in terms of registered users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7214" y="2266800"/>
            <a:ext cx="38768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obtained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7214" y="3544406"/>
            <a:ext cx="16277971" cy="5313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From 2018 to 2019 , registered users grew by 105.87% which is a highest growth rate , driven by increased smartphone penetration and digital initiatives.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In 2020,growth  slowed but remained significant at 52.95%.</a:t>
            </a:r>
          </a:p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In 2021 , growth continued at 37.72% and after 2021 i.e in 2022, growth stabilized at 27.16%</a:t>
            </a:r>
          </a:p>
          <a:p>
            <a:pPr algn="l">
              <a:lnSpc>
                <a:spcPts val="5320"/>
              </a:lnSpc>
            </a:pPr>
          </a:p>
          <a:p>
            <a:pPr algn="l"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32430" y="3191265"/>
            <a:ext cx="11237087" cy="2741221"/>
          </a:xfrm>
          <a:custGeom>
            <a:avLst/>
            <a:gdLst/>
            <a:ahLst/>
            <a:cxnLst/>
            <a:rect r="r" b="b" t="t" l="l"/>
            <a:pathLst>
              <a:path h="2741221" w="11237087">
                <a:moveTo>
                  <a:pt x="0" y="0"/>
                </a:moveTo>
                <a:lnTo>
                  <a:pt x="11237087" y="0"/>
                </a:lnTo>
                <a:lnTo>
                  <a:pt x="11237087" y="2741221"/>
                </a:lnTo>
                <a:lnTo>
                  <a:pt x="0" y="274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9369" y="6389686"/>
            <a:ext cx="8006915" cy="3314120"/>
          </a:xfrm>
          <a:custGeom>
            <a:avLst/>
            <a:gdLst/>
            <a:ahLst/>
            <a:cxnLst/>
            <a:rect r="r" b="b" t="t" l="l"/>
            <a:pathLst>
              <a:path h="3314120" w="8006915">
                <a:moveTo>
                  <a:pt x="0" y="0"/>
                </a:moveTo>
                <a:lnTo>
                  <a:pt x="8006915" y="0"/>
                </a:lnTo>
                <a:lnTo>
                  <a:pt x="8006915" y="3314120"/>
                </a:lnTo>
                <a:lnTo>
                  <a:pt x="0" y="3314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4420" y="1245319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Transaction type distribution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2430" y="2266800"/>
            <a:ext cx="25663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5626" y="6303961"/>
            <a:ext cx="19035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 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4420" y="1245319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Transaction type distribution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814" y="2350654"/>
            <a:ext cx="418162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 obtained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17583"/>
            <a:ext cx="16872062" cy="3185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9" indent="-377829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Merchant Payments dominate with 33.1 billion transactions i.e 46.1%, followed by Peer-to-Peer Payments at 29.1 billion i.e 40%</a:t>
            </a: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Recharge and Bill Payments account for 9.2 billion transactions i.e 12.8%, highlighting significant adoption.</a:t>
            </a:r>
          </a:p>
          <a:p>
            <a:pPr algn="l">
              <a:lnSpc>
                <a:spcPts val="51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17" r="0" b="-699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6967" y="670337"/>
            <a:ext cx="7818730" cy="1791200"/>
          </a:xfrm>
          <a:custGeom>
            <a:avLst/>
            <a:gdLst/>
            <a:ahLst/>
            <a:cxnLst/>
            <a:rect r="r" b="b" t="t" l="l"/>
            <a:pathLst>
              <a:path h="1791200" w="7818730">
                <a:moveTo>
                  <a:pt x="0" y="0"/>
                </a:moveTo>
                <a:lnTo>
                  <a:pt x="7818731" y="0"/>
                </a:lnTo>
                <a:lnTo>
                  <a:pt x="7818731" y="1791200"/>
                </a:lnTo>
                <a:lnTo>
                  <a:pt x="0" y="1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7195" y="710367"/>
            <a:ext cx="65520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Dataset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5260" y="2497346"/>
            <a:ext cx="16409081" cy="722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Aggregated Transactions : 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Captures transaction data aggregated by state, year, and transaction type</a:t>
            </a:r>
          </a:p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Users by Pincode : 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Provides insights into the number of registered users by pincode for a given state and quarter</a:t>
            </a:r>
          </a:p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Users by District :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 Contains district-level user data, along with geographic details like latitude and longitude.</a:t>
            </a:r>
          </a:p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Transactions by Pincode :  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Provides transaction details at the pincode level, including counts and total amounts.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11155" y="8086593"/>
            <a:ext cx="1786567" cy="1997179"/>
          </a:xfrm>
          <a:custGeom>
            <a:avLst/>
            <a:gdLst/>
            <a:ahLst/>
            <a:cxnLst/>
            <a:rect r="r" b="b" t="t" l="l"/>
            <a:pathLst>
              <a:path h="1997179" w="1786567">
                <a:moveTo>
                  <a:pt x="0" y="0"/>
                </a:moveTo>
                <a:lnTo>
                  <a:pt x="1786567" y="0"/>
                </a:lnTo>
                <a:lnTo>
                  <a:pt x="1786567" y="1997178"/>
                </a:lnTo>
                <a:lnTo>
                  <a:pt x="0" y="1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514" y="544124"/>
            <a:ext cx="1828116" cy="2043625"/>
          </a:xfrm>
          <a:custGeom>
            <a:avLst/>
            <a:gdLst/>
            <a:ahLst/>
            <a:cxnLst/>
            <a:rect r="r" b="b" t="t" l="l"/>
            <a:pathLst>
              <a:path h="2043625" w="1828116">
                <a:moveTo>
                  <a:pt x="0" y="0"/>
                </a:moveTo>
                <a:lnTo>
                  <a:pt x="1828116" y="0"/>
                </a:lnTo>
                <a:lnTo>
                  <a:pt x="1828116" y="2043625"/>
                </a:lnTo>
                <a:lnTo>
                  <a:pt x="0" y="2043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5692911" y="-316437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1" y="0"/>
                </a:lnTo>
                <a:lnTo>
                  <a:pt x="3489741" y="2690274"/>
                </a:lnTo>
                <a:lnTo>
                  <a:pt x="0" y="2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1155" y="8086593"/>
            <a:ext cx="1786567" cy="1997179"/>
          </a:xfrm>
          <a:custGeom>
            <a:avLst/>
            <a:gdLst/>
            <a:ahLst/>
            <a:cxnLst/>
            <a:rect r="r" b="b" t="t" l="l"/>
            <a:pathLst>
              <a:path h="1997179" w="1786567">
                <a:moveTo>
                  <a:pt x="0" y="0"/>
                </a:moveTo>
                <a:lnTo>
                  <a:pt x="1786567" y="0"/>
                </a:lnTo>
                <a:lnTo>
                  <a:pt x="1786567" y="1997178"/>
                </a:lnTo>
                <a:lnTo>
                  <a:pt x="0" y="1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514" y="544124"/>
            <a:ext cx="1828116" cy="2043625"/>
          </a:xfrm>
          <a:custGeom>
            <a:avLst/>
            <a:gdLst/>
            <a:ahLst/>
            <a:cxnLst/>
            <a:rect r="r" b="b" t="t" l="l"/>
            <a:pathLst>
              <a:path h="2043625" w="1828116">
                <a:moveTo>
                  <a:pt x="0" y="0"/>
                </a:moveTo>
                <a:lnTo>
                  <a:pt x="1828116" y="0"/>
                </a:lnTo>
                <a:lnTo>
                  <a:pt x="1828116" y="2043625"/>
                </a:lnTo>
                <a:lnTo>
                  <a:pt x="0" y="204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692911" y="-316437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1" y="0"/>
                </a:lnTo>
                <a:lnTo>
                  <a:pt x="3489741" y="2690274"/>
                </a:lnTo>
                <a:lnTo>
                  <a:pt x="0" y="2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542" y="4373214"/>
            <a:ext cx="870825" cy="461537"/>
          </a:xfrm>
          <a:custGeom>
            <a:avLst/>
            <a:gdLst/>
            <a:ahLst/>
            <a:cxnLst/>
            <a:rect r="r" b="b" t="t" l="l"/>
            <a:pathLst>
              <a:path h="461537" w="870825">
                <a:moveTo>
                  <a:pt x="0" y="0"/>
                </a:moveTo>
                <a:lnTo>
                  <a:pt x="870825" y="0"/>
                </a:lnTo>
                <a:lnTo>
                  <a:pt x="870825" y="461537"/>
                </a:lnTo>
                <a:lnTo>
                  <a:pt x="0" y="461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53759" y="3132234"/>
            <a:ext cx="3765729" cy="6353224"/>
          </a:xfrm>
          <a:custGeom>
            <a:avLst/>
            <a:gdLst/>
            <a:ahLst/>
            <a:cxnLst/>
            <a:rect r="r" b="b" t="t" l="l"/>
            <a:pathLst>
              <a:path h="6353224" w="3765729">
                <a:moveTo>
                  <a:pt x="0" y="0"/>
                </a:moveTo>
                <a:lnTo>
                  <a:pt x="3765729" y="0"/>
                </a:lnTo>
                <a:lnTo>
                  <a:pt x="3765729" y="6353224"/>
                </a:lnTo>
                <a:lnTo>
                  <a:pt x="0" y="6353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5630" y="3244763"/>
            <a:ext cx="9238129" cy="273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59"/>
              </a:lnSpc>
            </a:pPr>
            <a:r>
              <a:rPr lang="en-US" sz="78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DAta visualization </a:t>
            </a:r>
          </a:p>
          <a:p>
            <a:pPr algn="l">
              <a:lnSpc>
                <a:spcPts val="10919"/>
              </a:lnSpc>
            </a:pPr>
            <a:r>
              <a:rPr lang="en-US" sz="77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(tool used powerbi)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930" y="440907"/>
            <a:ext cx="16848731" cy="9371484"/>
          </a:xfrm>
          <a:custGeom>
            <a:avLst/>
            <a:gdLst/>
            <a:ahLst/>
            <a:cxnLst/>
            <a:rect r="r" b="b" t="t" l="l"/>
            <a:pathLst>
              <a:path h="9371484" w="16848731">
                <a:moveTo>
                  <a:pt x="0" y="0"/>
                </a:moveTo>
                <a:lnTo>
                  <a:pt x="16848732" y="0"/>
                </a:lnTo>
                <a:lnTo>
                  <a:pt x="16848732" y="9371484"/>
                </a:lnTo>
                <a:lnTo>
                  <a:pt x="0" y="9371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331" y="329642"/>
            <a:ext cx="17158525" cy="9603544"/>
          </a:xfrm>
          <a:custGeom>
            <a:avLst/>
            <a:gdLst/>
            <a:ahLst/>
            <a:cxnLst/>
            <a:rect r="r" b="b" t="t" l="l"/>
            <a:pathLst>
              <a:path h="9603544" w="17158525">
                <a:moveTo>
                  <a:pt x="0" y="0"/>
                </a:moveTo>
                <a:lnTo>
                  <a:pt x="17158526" y="0"/>
                </a:lnTo>
                <a:lnTo>
                  <a:pt x="17158526" y="9603544"/>
                </a:lnTo>
                <a:lnTo>
                  <a:pt x="0" y="9603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282" y="356342"/>
            <a:ext cx="17366803" cy="9636816"/>
          </a:xfrm>
          <a:custGeom>
            <a:avLst/>
            <a:gdLst/>
            <a:ahLst/>
            <a:cxnLst/>
            <a:rect r="r" b="b" t="t" l="l"/>
            <a:pathLst>
              <a:path h="9636816" w="17366803">
                <a:moveTo>
                  <a:pt x="0" y="0"/>
                </a:moveTo>
                <a:lnTo>
                  <a:pt x="17366803" y="0"/>
                </a:lnTo>
                <a:lnTo>
                  <a:pt x="17366803" y="9636816"/>
                </a:lnTo>
                <a:lnTo>
                  <a:pt x="0" y="9636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6206" y="312643"/>
            <a:ext cx="17276795" cy="9717280"/>
          </a:xfrm>
          <a:custGeom>
            <a:avLst/>
            <a:gdLst/>
            <a:ahLst/>
            <a:cxnLst/>
            <a:rect r="r" b="b" t="t" l="l"/>
            <a:pathLst>
              <a:path h="9717280" w="17276795">
                <a:moveTo>
                  <a:pt x="0" y="0"/>
                </a:moveTo>
                <a:lnTo>
                  <a:pt x="17276794" y="0"/>
                </a:lnTo>
                <a:lnTo>
                  <a:pt x="17276794" y="9717280"/>
                </a:lnTo>
                <a:lnTo>
                  <a:pt x="0" y="97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808" y="352780"/>
            <a:ext cx="17047305" cy="9571939"/>
          </a:xfrm>
          <a:custGeom>
            <a:avLst/>
            <a:gdLst/>
            <a:ahLst/>
            <a:cxnLst/>
            <a:rect r="r" b="b" t="t" l="l"/>
            <a:pathLst>
              <a:path h="9571939" w="17047305">
                <a:moveTo>
                  <a:pt x="0" y="0"/>
                </a:moveTo>
                <a:lnTo>
                  <a:pt x="17047305" y="0"/>
                </a:lnTo>
                <a:lnTo>
                  <a:pt x="17047305" y="9571939"/>
                </a:lnTo>
                <a:lnTo>
                  <a:pt x="0" y="9571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17" r="0" b="-699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9300" y="2517752"/>
            <a:ext cx="13729401" cy="5251496"/>
          </a:xfrm>
          <a:custGeom>
            <a:avLst/>
            <a:gdLst/>
            <a:ahLst/>
            <a:cxnLst/>
            <a:rect r="r" b="b" t="t" l="l"/>
            <a:pathLst>
              <a:path h="5251496" w="13729401">
                <a:moveTo>
                  <a:pt x="0" y="0"/>
                </a:moveTo>
                <a:lnTo>
                  <a:pt x="13729400" y="0"/>
                </a:lnTo>
                <a:lnTo>
                  <a:pt x="13729400" y="5251496"/>
                </a:lnTo>
                <a:lnTo>
                  <a:pt x="0" y="5251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75829" y="6451383"/>
            <a:ext cx="2065742" cy="1946962"/>
          </a:xfrm>
          <a:custGeom>
            <a:avLst/>
            <a:gdLst/>
            <a:ahLst/>
            <a:cxnLst/>
            <a:rect r="r" b="b" t="t" l="l"/>
            <a:pathLst>
              <a:path h="1946962" w="2065742">
                <a:moveTo>
                  <a:pt x="0" y="0"/>
                </a:moveTo>
                <a:lnTo>
                  <a:pt x="2065742" y="0"/>
                </a:lnTo>
                <a:lnTo>
                  <a:pt x="2065742" y="1946961"/>
                </a:lnTo>
                <a:lnTo>
                  <a:pt x="0" y="1946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00397">
            <a:off x="1904384" y="1719884"/>
            <a:ext cx="2065742" cy="1946962"/>
          </a:xfrm>
          <a:custGeom>
            <a:avLst/>
            <a:gdLst/>
            <a:ahLst/>
            <a:cxnLst/>
            <a:rect r="r" b="b" t="t" l="l"/>
            <a:pathLst>
              <a:path h="1946962" w="2065742">
                <a:moveTo>
                  <a:pt x="0" y="0"/>
                </a:moveTo>
                <a:lnTo>
                  <a:pt x="2065742" y="0"/>
                </a:lnTo>
                <a:lnTo>
                  <a:pt x="2065742" y="1946962"/>
                </a:lnTo>
                <a:lnTo>
                  <a:pt x="0" y="194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2006" y="8124285"/>
            <a:ext cx="1693714" cy="1893380"/>
          </a:xfrm>
          <a:custGeom>
            <a:avLst/>
            <a:gdLst/>
            <a:ahLst/>
            <a:cxnLst/>
            <a:rect r="r" b="b" t="t" l="l"/>
            <a:pathLst>
              <a:path h="1893380" w="1693714">
                <a:moveTo>
                  <a:pt x="0" y="0"/>
                </a:moveTo>
                <a:lnTo>
                  <a:pt x="1693715" y="0"/>
                </a:lnTo>
                <a:lnTo>
                  <a:pt x="1693715" y="1893380"/>
                </a:lnTo>
                <a:lnTo>
                  <a:pt x="0" y="1893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08700" y="591445"/>
            <a:ext cx="1549466" cy="1732126"/>
          </a:xfrm>
          <a:custGeom>
            <a:avLst/>
            <a:gdLst/>
            <a:ahLst/>
            <a:cxnLst/>
            <a:rect r="r" b="b" t="t" l="l"/>
            <a:pathLst>
              <a:path h="1732126" w="1549466">
                <a:moveTo>
                  <a:pt x="0" y="0"/>
                </a:moveTo>
                <a:lnTo>
                  <a:pt x="1549466" y="0"/>
                </a:lnTo>
                <a:lnTo>
                  <a:pt x="1549466" y="1732126"/>
                </a:lnTo>
                <a:lnTo>
                  <a:pt x="0" y="1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24021" y="-172521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2" y="0"/>
                </a:lnTo>
                <a:lnTo>
                  <a:pt x="3489742" y="2690273"/>
                </a:lnTo>
                <a:lnTo>
                  <a:pt x="0" y="26902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5648935" y="8124285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3489741" y="2690273"/>
                </a:moveTo>
                <a:lnTo>
                  <a:pt x="0" y="2690273"/>
                </a:lnTo>
                <a:lnTo>
                  <a:pt x="0" y="0"/>
                </a:lnTo>
                <a:lnTo>
                  <a:pt x="3489741" y="0"/>
                </a:lnTo>
                <a:lnTo>
                  <a:pt x="3489741" y="269027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82795" y="3444491"/>
            <a:ext cx="11322410" cy="2090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79"/>
              </a:lnSpc>
            </a:pPr>
            <a:r>
              <a:rPr lang="en-US" sz="121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17" r="0" b="-699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16967" y="670337"/>
            <a:ext cx="7818730" cy="1791200"/>
          </a:xfrm>
          <a:custGeom>
            <a:avLst/>
            <a:gdLst/>
            <a:ahLst/>
            <a:cxnLst/>
            <a:rect r="r" b="b" t="t" l="l"/>
            <a:pathLst>
              <a:path h="1791200" w="7818730">
                <a:moveTo>
                  <a:pt x="0" y="0"/>
                </a:moveTo>
                <a:lnTo>
                  <a:pt x="7818731" y="0"/>
                </a:lnTo>
                <a:lnTo>
                  <a:pt x="7818731" y="1791200"/>
                </a:lnTo>
                <a:lnTo>
                  <a:pt x="0" y="1791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57195" y="710367"/>
            <a:ext cx="65520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Dataset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8570" y="2959693"/>
            <a:ext cx="16409081" cy="5396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Top Transactions by District :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 Tracks the transaction count and amounts at the district level with geographic context.</a:t>
            </a:r>
          </a:p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Demographics by District: 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Provides user engagement metrics like app opens, alongside district-level registration data.</a:t>
            </a:r>
          </a:p>
          <a:p>
            <a:pPr algn="l" marL="777242" indent="-388621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Transaction Metrics by District:</a:t>
            </a:r>
            <a:r>
              <a:rPr lang="en-US" sz="3600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 Captures district-wise transaction metrics, including geographic identifiers.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11155" y="8086593"/>
            <a:ext cx="1786567" cy="1997179"/>
          </a:xfrm>
          <a:custGeom>
            <a:avLst/>
            <a:gdLst/>
            <a:ahLst/>
            <a:cxnLst/>
            <a:rect r="r" b="b" t="t" l="l"/>
            <a:pathLst>
              <a:path h="1997179" w="1786567">
                <a:moveTo>
                  <a:pt x="0" y="0"/>
                </a:moveTo>
                <a:lnTo>
                  <a:pt x="1786567" y="0"/>
                </a:lnTo>
                <a:lnTo>
                  <a:pt x="1786567" y="1997178"/>
                </a:lnTo>
                <a:lnTo>
                  <a:pt x="0" y="1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514" y="544124"/>
            <a:ext cx="1828116" cy="2043625"/>
          </a:xfrm>
          <a:custGeom>
            <a:avLst/>
            <a:gdLst/>
            <a:ahLst/>
            <a:cxnLst/>
            <a:rect r="r" b="b" t="t" l="l"/>
            <a:pathLst>
              <a:path h="2043625" w="1828116">
                <a:moveTo>
                  <a:pt x="0" y="0"/>
                </a:moveTo>
                <a:lnTo>
                  <a:pt x="1828116" y="0"/>
                </a:lnTo>
                <a:lnTo>
                  <a:pt x="1828116" y="2043625"/>
                </a:lnTo>
                <a:lnTo>
                  <a:pt x="0" y="2043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5692911" y="-316437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1" y="0"/>
                </a:lnTo>
                <a:lnTo>
                  <a:pt x="3489741" y="2690274"/>
                </a:lnTo>
                <a:lnTo>
                  <a:pt x="0" y="2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1155" y="8086593"/>
            <a:ext cx="1786567" cy="1997179"/>
          </a:xfrm>
          <a:custGeom>
            <a:avLst/>
            <a:gdLst/>
            <a:ahLst/>
            <a:cxnLst/>
            <a:rect r="r" b="b" t="t" l="l"/>
            <a:pathLst>
              <a:path h="1997179" w="1786567">
                <a:moveTo>
                  <a:pt x="0" y="0"/>
                </a:moveTo>
                <a:lnTo>
                  <a:pt x="1786567" y="0"/>
                </a:lnTo>
                <a:lnTo>
                  <a:pt x="1786567" y="1997178"/>
                </a:lnTo>
                <a:lnTo>
                  <a:pt x="0" y="1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514" y="544124"/>
            <a:ext cx="1828116" cy="2043625"/>
          </a:xfrm>
          <a:custGeom>
            <a:avLst/>
            <a:gdLst/>
            <a:ahLst/>
            <a:cxnLst/>
            <a:rect r="r" b="b" t="t" l="l"/>
            <a:pathLst>
              <a:path h="2043625" w="1828116">
                <a:moveTo>
                  <a:pt x="0" y="0"/>
                </a:moveTo>
                <a:lnTo>
                  <a:pt x="1828116" y="0"/>
                </a:lnTo>
                <a:lnTo>
                  <a:pt x="1828116" y="2043625"/>
                </a:lnTo>
                <a:lnTo>
                  <a:pt x="0" y="204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5692911" y="-316437"/>
            <a:ext cx="3489741" cy="2690273"/>
          </a:xfrm>
          <a:custGeom>
            <a:avLst/>
            <a:gdLst/>
            <a:ahLst/>
            <a:cxnLst/>
            <a:rect r="r" b="b" t="t" l="l"/>
            <a:pathLst>
              <a:path h="2690273" w="3489741">
                <a:moveTo>
                  <a:pt x="0" y="0"/>
                </a:moveTo>
                <a:lnTo>
                  <a:pt x="3489741" y="0"/>
                </a:lnTo>
                <a:lnTo>
                  <a:pt x="3489741" y="2690274"/>
                </a:lnTo>
                <a:lnTo>
                  <a:pt x="0" y="2690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542" y="4373214"/>
            <a:ext cx="870825" cy="461537"/>
          </a:xfrm>
          <a:custGeom>
            <a:avLst/>
            <a:gdLst/>
            <a:ahLst/>
            <a:cxnLst/>
            <a:rect r="r" b="b" t="t" l="l"/>
            <a:pathLst>
              <a:path h="461537" w="870825">
                <a:moveTo>
                  <a:pt x="0" y="0"/>
                </a:moveTo>
                <a:lnTo>
                  <a:pt x="870825" y="0"/>
                </a:lnTo>
                <a:lnTo>
                  <a:pt x="870825" y="461537"/>
                </a:lnTo>
                <a:lnTo>
                  <a:pt x="0" y="461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53759" y="3132234"/>
            <a:ext cx="3765729" cy="6353224"/>
          </a:xfrm>
          <a:custGeom>
            <a:avLst/>
            <a:gdLst/>
            <a:ahLst/>
            <a:cxnLst/>
            <a:rect r="r" b="b" t="t" l="l"/>
            <a:pathLst>
              <a:path h="6353224" w="3765729">
                <a:moveTo>
                  <a:pt x="0" y="0"/>
                </a:moveTo>
                <a:lnTo>
                  <a:pt x="3765729" y="0"/>
                </a:lnTo>
                <a:lnTo>
                  <a:pt x="3765729" y="6353224"/>
                </a:lnTo>
                <a:lnTo>
                  <a:pt x="0" y="63532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34867" y="2602121"/>
            <a:ext cx="9018892" cy="463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Data Analysis with sql </a:t>
            </a:r>
          </a:p>
          <a:p>
            <a:pPr algn="l">
              <a:lnSpc>
                <a:spcPts val="12319"/>
              </a:lnSpc>
            </a:pPr>
            <a:r>
              <a:rPr lang="en-US" sz="87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(tool used MySQL)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7947" y="6236227"/>
            <a:ext cx="9383857" cy="3808083"/>
          </a:xfrm>
          <a:custGeom>
            <a:avLst/>
            <a:gdLst/>
            <a:ahLst/>
            <a:cxnLst/>
            <a:rect r="r" b="b" t="t" l="l"/>
            <a:pathLst>
              <a:path h="3808083" w="9383857">
                <a:moveTo>
                  <a:pt x="0" y="0"/>
                </a:moveTo>
                <a:lnTo>
                  <a:pt x="9383858" y="0"/>
                </a:lnTo>
                <a:lnTo>
                  <a:pt x="9383858" y="3808083"/>
                </a:lnTo>
                <a:lnTo>
                  <a:pt x="0" y="3808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9" r="0" b="-28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93736" y="2953648"/>
            <a:ext cx="10208114" cy="2916681"/>
          </a:xfrm>
          <a:custGeom>
            <a:avLst/>
            <a:gdLst/>
            <a:ahLst/>
            <a:cxnLst/>
            <a:rect r="r" b="b" t="t" l="l"/>
            <a:pathLst>
              <a:path h="2916681" w="10208114">
                <a:moveTo>
                  <a:pt x="0" y="0"/>
                </a:moveTo>
                <a:lnTo>
                  <a:pt x="10208115" y="0"/>
                </a:lnTo>
                <a:lnTo>
                  <a:pt x="10208115" y="2916681"/>
                </a:lnTo>
                <a:lnTo>
                  <a:pt x="0" y="2916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1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8840" y="1350999"/>
            <a:ext cx="16540460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state wise transaction amount and count analysis</a:t>
            </a:r>
            <a:r>
              <a:rPr lang="en-US" sz="37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 by year and quarter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5882" y="2740149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41220" y="6360154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1155" y="8086593"/>
            <a:ext cx="1786567" cy="1997179"/>
          </a:xfrm>
          <a:custGeom>
            <a:avLst/>
            <a:gdLst/>
            <a:ahLst/>
            <a:cxnLst/>
            <a:rect r="r" b="b" t="t" l="l"/>
            <a:pathLst>
              <a:path h="1997179" w="1786567">
                <a:moveTo>
                  <a:pt x="0" y="0"/>
                </a:moveTo>
                <a:lnTo>
                  <a:pt x="1786567" y="0"/>
                </a:lnTo>
                <a:lnTo>
                  <a:pt x="1786567" y="1997178"/>
                </a:lnTo>
                <a:lnTo>
                  <a:pt x="0" y="199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514" y="544124"/>
            <a:ext cx="1828116" cy="2043625"/>
          </a:xfrm>
          <a:custGeom>
            <a:avLst/>
            <a:gdLst/>
            <a:ahLst/>
            <a:cxnLst/>
            <a:rect r="r" b="b" t="t" l="l"/>
            <a:pathLst>
              <a:path h="2043625" w="1828116">
                <a:moveTo>
                  <a:pt x="0" y="0"/>
                </a:moveTo>
                <a:lnTo>
                  <a:pt x="1828116" y="0"/>
                </a:lnTo>
                <a:lnTo>
                  <a:pt x="1828116" y="2043625"/>
                </a:lnTo>
                <a:lnTo>
                  <a:pt x="0" y="204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4132493" y="-114576"/>
            <a:ext cx="5252020" cy="4048830"/>
          </a:xfrm>
          <a:custGeom>
            <a:avLst/>
            <a:gdLst/>
            <a:ahLst/>
            <a:cxnLst/>
            <a:rect r="r" b="b" t="t" l="l"/>
            <a:pathLst>
              <a:path h="4048830" w="5252020">
                <a:moveTo>
                  <a:pt x="0" y="0"/>
                </a:moveTo>
                <a:lnTo>
                  <a:pt x="5252020" y="0"/>
                </a:lnTo>
                <a:lnTo>
                  <a:pt x="5252020" y="4048831"/>
                </a:lnTo>
                <a:lnTo>
                  <a:pt x="0" y="404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97935" y="1425653"/>
            <a:ext cx="7655430" cy="863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Insights Obtained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0350" y="2511549"/>
            <a:ext cx="16230600" cy="752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Telangana has the highest total transaction amount in quarter 4 (i.e. Oct -Dec) 2022,with approximately Rs 29.78 billion . 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Telangana also leads in transaction count for Q4 2022,with over 1.81 billion transactions, showcasing its dominance in digital transactions.</a:t>
            </a:r>
          </a:p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441C57"/>
                </a:solidFill>
                <a:latin typeface="DM Sans"/>
                <a:ea typeface="DM Sans"/>
                <a:cs typeface="DM Sans"/>
                <a:sym typeface="DM Sans"/>
              </a:rPr>
              <a:t>Maharashtra has total amount  Rs 22.10 billion and Karnataka has Rs 19.04 billion transaction amount but yet they lag behind Telangana for the same periord i.e Q4.</a:t>
            </a:r>
          </a:p>
          <a:p>
            <a:pPr algn="l">
              <a:lnSpc>
                <a:spcPts val="5459"/>
              </a:lnSpc>
            </a:pPr>
          </a:p>
          <a:p>
            <a:pPr algn="l">
              <a:lnSpc>
                <a:spcPts val="54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0420" y="3269003"/>
            <a:ext cx="15179628" cy="5336785"/>
          </a:xfrm>
          <a:custGeom>
            <a:avLst/>
            <a:gdLst/>
            <a:ahLst/>
            <a:cxnLst/>
            <a:rect r="r" b="b" t="t" l="l"/>
            <a:pathLst>
              <a:path h="5336785" w="15179628">
                <a:moveTo>
                  <a:pt x="0" y="0"/>
                </a:moveTo>
                <a:lnTo>
                  <a:pt x="15179628" y="0"/>
                </a:lnTo>
                <a:lnTo>
                  <a:pt x="15179628" y="5336784"/>
                </a:lnTo>
                <a:lnTo>
                  <a:pt x="0" y="5336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354880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Top 5 Performing States for each year by transaction Amount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76985" y="2046628"/>
            <a:ext cx="226159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SQL Query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693" y="1603156"/>
            <a:ext cx="8766716" cy="3035150"/>
          </a:xfrm>
          <a:custGeom>
            <a:avLst/>
            <a:gdLst/>
            <a:ahLst/>
            <a:cxnLst/>
            <a:rect r="r" b="b" t="t" l="l"/>
            <a:pathLst>
              <a:path h="3035150" w="8766716">
                <a:moveTo>
                  <a:pt x="0" y="0"/>
                </a:moveTo>
                <a:lnTo>
                  <a:pt x="8766716" y="0"/>
                </a:lnTo>
                <a:lnTo>
                  <a:pt x="8766716" y="3035150"/>
                </a:lnTo>
                <a:lnTo>
                  <a:pt x="0" y="3035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8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5122" y="1632134"/>
            <a:ext cx="7138205" cy="3006172"/>
          </a:xfrm>
          <a:custGeom>
            <a:avLst/>
            <a:gdLst/>
            <a:ahLst/>
            <a:cxnLst/>
            <a:rect r="r" b="b" t="t" l="l"/>
            <a:pathLst>
              <a:path h="3006172" w="7138205">
                <a:moveTo>
                  <a:pt x="0" y="0"/>
                </a:moveTo>
                <a:lnTo>
                  <a:pt x="7138205" y="0"/>
                </a:lnTo>
                <a:lnTo>
                  <a:pt x="7138205" y="3006172"/>
                </a:lnTo>
                <a:lnTo>
                  <a:pt x="0" y="3006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367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9693" y="5425046"/>
            <a:ext cx="8628088" cy="3251272"/>
          </a:xfrm>
          <a:custGeom>
            <a:avLst/>
            <a:gdLst/>
            <a:ahLst/>
            <a:cxnLst/>
            <a:rect r="r" b="b" t="t" l="l"/>
            <a:pathLst>
              <a:path h="3251272" w="8628088">
                <a:moveTo>
                  <a:pt x="0" y="0"/>
                </a:moveTo>
                <a:lnTo>
                  <a:pt x="8628088" y="0"/>
                </a:lnTo>
                <a:lnTo>
                  <a:pt x="8628088" y="3251272"/>
                </a:lnTo>
                <a:lnTo>
                  <a:pt x="0" y="325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97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35122" y="5619284"/>
            <a:ext cx="7138205" cy="3057034"/>
          </a:xfrm>
          <a:custGeom>
            <a:avLst/>
            <a:gdLst/>
            <a:ahLst/>
            <a:cxnLst/>
            <a:rect r="r" b="b" t="t" l="l"/>
            <a:pathLst>
              <a:path h="3057034" w="7138205">
                <a:moveTo>
                  <a:pt x="0" y="0"/>
                </a:moveTo>
                <a:lnTo>
                  <a:pt x="7138205" y="0"/>
                </a:lnTo>
                <a:lnTo>
                  <a:pt x="7138205" y="3057034"/>
                </a:lnTo>
                <a:lnTo>
                  <a:pt x="0" y="305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47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9693" y="641350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83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9693" y="1645545"/>
            <a:ext cx="7651050" cy="3678057"/>
          </a:xfrm>
          <a:custGeom>
            <a:avLst/>
            <a:gdLst/>
            <a:ahLst/>
            <a:cxnLst/>
            <a:rect r="r" b="b" t="t" l="l"/>
            <a:pathLst>
              <a:path h="3678057" w="7651050">
                <a:moveTo>
                  <a:pt x="0" y="0"/>
                </a:moveTo>
                <a:lnTo>
                  <a:pt x="7651049" y="0"/>
                </a:lnTo>
                <a:lnTo>
                  <a:pt x="7651049" y="3678057"/>
                </a:lnTo>
                <a:lnTo>
                  <a:pt x="0" y="3678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23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9693" y="641350"/>
            <a:ext cx="159871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output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39318" y="933450"/>
            <a:ext cx="51582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41C57"/>
                </a:solidFill>
                <a:latin typeface="Gagalin"/>
                <a:ea typeface="Gagalin"/>
                <a:cs typeface="Gagalin"/>
                <a:sym typeface="Gagalin"/>
              </a:rPr>
              <a:t>insights obtained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077086"/>
            <a:ext cx="8370697" cy="778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In 2018, Maharashtra has been a top state with total transaction amount Rs 18.9 billion.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In 2019,Karnataka has been leading with Rs 79.12 billion.</a:t>
            </a:r>
          </a:p>
          <a:p>
            <a:pPr algn="l" marL="734069" indent="-367035" lvl="1">
              <a:lnSpc>
                <a:spcPts val="4760"/>
              </a:lnSpc>
              <a:buFont typeface="Arial"/>
              <a:buChar char="•"/>
            </a:pPr>
            <a:r>
              <a:rPr lang="en-US" sz="3400">
                <a:solidFill>
                  <a:srgbClr val="441C57"/>
                </a:solidFill>
                <a:latin typeface="Canva Sans"/>
                <a:ea typeface="Canva Sans"/>
                <a:cs typeface="Canva Sans"/>
                <a:sym typeface="Canva Sans"/>
              </a:rPr>
              <a:t>In 2020,2021and 2022, Telangana has consistently been a top performing state in terms of transaction amount,it demonstrates Telangana’s strong infrastructure  and its citizens’s preference for cashless payment methods.</a:t>
            </a:r>
          </a:p>
          <a:p>
            <a:pPr algn="l">
              <a:lnSpc>
                <a:spcPts val="47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DAGaExxHX2w</dc:identifier>
  <dcterms:modified xsi:type="dcterms:W3CDTF">2011-08-01T06:04:30Z</dcterms:modified>
  <cp:revision>1</cp:revision>
  <dc:title>PhonePe Digital Payment trends analysis with sql and powerbi</dc:title>
</cp:coreProperties>
</file>